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4" r:id="rId7"/>
    <p:sldId id="265" r:id="rId8"/>
    <p:sldId id="273" r:id="rId9"/>
    <p:sldId id="267" r:id="rId10"/>
    <p:sldId id="271" r:id="rId11"/>
    <p:sldId id="269" r:id="rId12"/>
    <p:sldId id="268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5981C-004B-4B00-BC28-931A40842655}" v="46" dt="2024-06-23T18:59:21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EF4E8"/>
          </a:solidFill>
        </a:fill>
      </a:tcStyle>
    </a:wholeTbl>
    <a:band1H>
      <a:tcStyle>
        <a:tcBdr/>
        <a:fill>
          <a:solidFill>
            <a:srgbClr val="DBE9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BE9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0C226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0C226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90C226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90C226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0E8"/>
          </a:solidFill>
        </a:fill>
      </a:tcStyle>
    </a:wholeTbl>
    <a:band1H>
      <a:tcStyle>
        <a:tcBdr/>
        <a:fill>
          <a:solidFill>
            <a:srgbClr val="D1DFCC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DFCC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4A02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4A02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4A02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4A021"/>
          </a:solidFill>
        </a:fill>
      </a:tcStyle>
    </a:firstRow>
  </a:tblStyle>
  <a:tblStyle styleId="{16D9F66E-5EB9-4882-86FB-DCBF35E3C3E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1E8"/>
          </a:solidFill>
        </a:fill>
      </a:tcStyle>
    </a:wholeTbl>
    <a:band1H>
      <a:tcStyle>
        <a:tcBdr/>
        <a:fill>
          <a:solidFill>
            <a:srgbClr val="D0E1CD"/>
          </a:solidFill>
        </a:fill>
      </a:tcStyle>
    </a:band1H>
    <a:band1V>
      <a:tcStyle>
        <a:tcBdr/>
        <a:fill>
          <a:solidFill>
            <a:srgbClr val="D0E1C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F1E8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F1E8"/>
          </a:solidFill>
        </a:fill>
      </a:tcStyle>
    </a:firstRow>
  </a:tblStyle>
  <a:tblStyle styleId="{D7AC3CCA-C797-4891-BE02-D94E43425B7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7E7E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959BB2B9-B689-D9BE-872C-BDDCEB7C6DA6}"/>
              </a:ext>
            </a:extLst>
          </p:cNvPr>
          <p:cNvGrpSpPr/>
          <p:nvPr/>
        </p:nvGrpSpPr>
        <p:grpSpPr>
          <a:xfrm>
            <a:off x="-10" y="-8467"/>
            <a:ext cx="12192015" cy="6866467"/>
            <a:chOff x="-10" y="-8467"/>
            <a:chExt cx="12192015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BE275283-0802-62CE-EF74-12414C6F236C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111F35A1-CC6D-FCF8-736B-138055F61069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D7A271E2-A031-58A2-52B1-DBEE638B6D6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37978E4B-1F05-16C0-ABA7-689CA4E7A0B5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9FA33799-F8DD-7EAB-5174-6531FB7136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C5714EC9-3553-761E-257E-07949F2AE102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8F3AD849-05C3-5BA6-E3DC-D0F2BB80C7FA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7853FA65-2F11-94C9-D801-78F99BC33F1F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BB8ABAFC-8B39-7A74-80CF-E2DE28AA1F37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48D29B4C-475E-ED7B-AE88-466C18319D9D}"/>
                </a:ext>
              </a:extLst>
            </p:cNvPr>
            <p:cNvSpPr/>
            <p:nvPr/>
          </p:nvSpPr>
          <p:spPr>
            <a:xfrm rot="10799991">
              <a:off x="-10" y="0"/>
              <a:ext cx="842592" cy="5666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0EAAF21-64C5-0483-6D16-5D85F29EF0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A8AD9-267F-9326-21B5-27BFA83B25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73022D9-A16F-3B77-27AC-2DEC9AA882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D4E4D7-3AF3-4D76-A156-BCC0C9FC96C3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D9D2F9D-D1C2-C33A-8FCB-7A5FDA5E4E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595C0A0-0960-6222-2303-5B89857D2B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FDABD6-C49E-4C49-8616-A647B8B619A3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4061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BDA1-92AD-A09D-387D-FF4E1C23D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7F01-E84F-6526-A30E-79247A19BE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04C6-181B-00EE-7DF7-25585322A8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19EA4D-79C8-496B-A888-DF0FF5F0255E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14F3-FD9F-E18C-7E09-B9FE5916D0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9BBA5-66DC-FE75-C952-F2BA60685C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7902E8-C172-4D8A-B16C-8A4448DE761D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0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67BF-067F-74AA-1BC5-885100DEFC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15CF65-8D33-4858-6E9E-999574463D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43E84E-562D-E37D-0CE9-E92BF7A9F6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FAE9ED-32C5-0B9D-119D-3BAF1A278C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FC8D6F-218B-4883-9341-6B2340A2F115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0D8640-4897-A3D6-2384-C87DFE46C8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3DE513-357A-B550-3F79-CF18FAEEC3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039F17-76F0-4059-8C65-DB8F49653994}" type="slidenum">
              <a:t>‹#›</a:t>
            </a:fld>
            <a:endParaRPr lang="nl-NL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CBA38179-BFEA-FD89-C282-E5AC59D38E73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48C1665B-E2D9-3888-9484-46F1BBC4EA10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02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44C6-ACB9-1012-9372-154E27B85D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9802-E18A-979E-31C2-01DB222E6B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C22A3-283D-9360-7582-D9DDB8AB56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C063BE-3731-4777-832E-45FBDC40DA72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577AA-8FAB-A291-D9DC-453CDA4AE0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C76D-ADE3-A73F-13EB-048A163911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36F220-E4DB-4BD1-931A-61DF06CC30D3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9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6087-48B2-2C1E-EA04-DB38DEE9A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BED556-5C51-E6AD-D06B-AA7AEC1D90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33BFD2-76C4-A182-7A5C-CA4274D63F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BA448-B192-C748-3D60-243804F14E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0A1ED6-98C5-4916-ACFE-62B786E9A3FC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A5D53A-216A-64D3-162F-3AA5E01255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0CAF17-01C9-CEEC-A3ED-64E945689D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CC592-2005-4F2D-8022-119567EA08E6}" type="slidenum">
              <a:t>‹#›</a:t>
            </a:fld>
            <a:endParaRPr lang="nl-NL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ABADBEB7-642E-62FB-6958-F029D919482E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E8A9B2B5-198A-ECD7-17E1-E95026888F5B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89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B4BF-D16A-166E-010A-91DD5A0451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2D58F66-5D70-F44C-8462-770DFA004E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6DE50D-D20C-4DC6-8393-1E06918E1C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0E5172-F53E-5D4B-C919-3126D3AF13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AF5DE6-2AAE-450B-89F5-2570D2B2A60C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017610-332E-CB71-FDE3-A73643EB8B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EC97B1-6F17-45AD-A674-0E24C9337E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B6063D-77F5-4674-AD21-A9CEAD8AB5C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12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3B37-00B9-92FC-EE39-7B73787635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76E20-CAAF-924B-4259-0C7A37D09CD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C4BBC-41A3-9572-2BDA-4BBD31477A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003463-4B19-4F91-B707-2095D6AE4C90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B1BB4-0610-6D18-6A4E-7427836BD3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0FC2-0948-4F12-1F4D-A3D1290138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CE723-B5F3-49EB-BA3E-3C32804CD7BC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5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9A046-2649-D93E-1276-4628FF0BC8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5072A-4D97-668D-9CDF-C493B60EF10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362C0-ECA4-FD72-6E02-78A0C86062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F3904E-2812-4973-9A60-4E850F4CD9E3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9A59A-1477-270A-B2A8-677A6CF2F2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3672-C338-B2BF-75EF-DBB4F8388D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E2768F-BB77-4A94-B1E9-F49991C78918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6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9EC0-7C63-F8C7-F5B5-8B811EB610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E889B-AAF4-053D-7479-45381235D14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86910-F520-E31A-F77C-D7A307A1E3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AF86F-4113-462A-B522-476B2BC09D67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F46B-83B4-89FB-6ED2-56E59F9421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431F-6037-D692-D0E5-5C7F8127FF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931261-8C2B-4064-B92B-3F1250281A02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2313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D919-63B5-6503-958F-792232062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D3382-E6DB-5757-3292-9D5C5C4C23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16A3B-BBFB-3BA8-1F0F-D900611B43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6A2B-3315-4D4F-84E0-194AED1C8F1F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85F2-F2BD-0352-6447-E20903813F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CE21-D444-1403-6A04-88DFED927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AAAFE-27C1-4231-B2ED-F7B6C8CAFEF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10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448C-2D08-3E10-D81C-071CA24775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D7F1-BC11-F42A-807E-34062675FC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97495-71AA-D443-438B-DF6F138B9DF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E6F15-71A1-D642-E7F2-44EEE15DD1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EF7DE1-CF0F-43BC-93DF-AF25D1B35B6C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C077E-C7AA-FF6D-53FC-F9B4FFC4EA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EB5EB-1155-B739-8D5C-1C0B09F43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CF9A0F-CEE0-46A9-AA6E-F6B13322303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09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F4DF-8A0B-FFC3-073E-AB3B645E7C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11AA0-00CF-FC1D-A4E8-737C4A1EAD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2DD0-3CD1-D4E8-6227-A2F3E1901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34C97-1179-30C3-C7FF-66FF3DF88BD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2777F-A640-326A-FC3A-9589F77B1AD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B2EFB-6BEC-8915-7AAC-F2C78BC88F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A1F92A-D395-47D8-A0B7-D77EA2CD2227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01B35-CF10-6AB7-3359-C328AD1955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4432C-989B-240E-8AA1-078C4D3207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D38F9-0BEA-473C-BC10-8A7DBEAB200F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2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81CF-63D6-042B-D2A5-ADF14E0B8F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1B5A5-983B-4F7B-10EA-B49902AC8A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863ECF-98F6-4A2D-AAA0-CB2FD5DDCBA9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C45D2-3F01-7214-B3C2-7BF9D2AE57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19036-FFF8-9C05-8253-AA4D1AA08D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2F228-959F-4E21-92A0-4F255DD83052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43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8FAC3-11C6-004E-9A06-081B23785B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560017-15A2-47C7-988A-D99ED0281CCD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6F7FB-028A-9188-9721-6DE0C2C7FF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B7FAB-D890-EEA8-88BB-F5B23FDD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719BF2-AF0A-4969-BC82-F2C42C1EDCA2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2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843B-10B5-B784-613C-26F50F3C25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0ACE3-C6CC-0C3A-C4EA-1D72BCF2B3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44FD5-379E-3CCE-24AC-42B2929CB46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1FDE9-49D9-DCA0-D8E3-3825F6A19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EECB5-51E0-4092-A943-00A20E4BF626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9743-DE64-18DE-84A9-BA57C7A77E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167A6-5231-76A1-44FD-A616BC9D8F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CF150D-F667-41C8-843A-13705675F04D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80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9C70-C46B-A781-3939-23A49E442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169B-03D9-9C15-F12C-B78CBDABDB0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3BEA9-04D4-0EB7-6452-EC2E5CDC109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C0567-BD4C-BC6C-5FF6-F508C5EE01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ABA5BC-0BD2-432A-A43B-F8E50B822BAC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2E1F0-AB5D-D052-2229-6D97576BA1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70CA7-0CBF-877D-6137-C9620AFEA3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409F0A-6710-4F80-8BAD-6C7930FD6FCD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1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6DB5FA4-9554-CEA6-E7A0-C66CA4FA15F9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FA1C53F6-16D3-89EC-4248-A7E1B2ED3AD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CB49A12F-60D5-E29A-209D-023FD1644253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031C7CC7-9AF1-D42A-FA59-3254D7A456F0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8F6E28D-EDF8-55B6-1334-640BF4BD9240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27E2050C-E5D6-59A8-F820-926DE7038EF3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021094-557A-A49B-16E4-854D2A1FA910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7E929E11-C839-B15D-1D34-E20085470996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6D23BFAD-C966-FFD0-060E-1C4AF4246FFA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1A189AB-4247-0878-86E3-BEF18048E042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264A637C-550A-DBF3-309A-F449407EEB89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D12F92B-39BB-99C7-F8DE-0DEB43E0E8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984D6FE-4C98-0285-E027-E53CEC469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3F28674-ADCB-F622-FAD6-942CE951EE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3F76DDF2-A63C-4BBB-9674-994181759733}" type="datetime1">
              <a:rPr lang="nl-NL"/>
              <a:pPr lvl="0"/>
              <a:t>23-6-2024</a:t>
            </a:fld>
            <a:endParaRPr lang="nl-N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06A3595-98A8-E61A-6005-AF515F988DB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nl-N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4209D3-14B4-8415-1359-911C64B5F0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B5B6E6CD-FB23-4AE9-9713-6977A64E295E}" type="slidenum"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QaycSD5GWE?si=PMjmXuW7zT0w3V9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55B-93A0-9586-BC48-41E5A6BAD2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9757" y="1365811"/>
            <a:ext cx="8614242" cy="2685025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</a:rPr>
              <a:t>  Shall we replace the gas boilers with heat pumps?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nl-NL" sz="40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96058-AD91-E499-5F64-900E1F6B50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60000"/>
              </a:lnSpc>
            </a:pPr>
            <a:r>
              <a:rPr lang="en-US" sz="1700" dirty="0"/>
              <a:t>A socio scientific issue</a:t>
            </a:r>
          </a:p>
          <a:p>
            <a:pPr lvl="0">
              <a:lnSpc>
                <a:spcPct val="60000"/>
              </a:lnSpc>
            </a:pPr>
            <a:endParaRPr lang="en-US" sz="500" dirty="0"/>
          </a:p>
          <a:p>
            <a:pPr lvl="0">
              <a:lnSpc>
                <a:spcPct val="60000"/>
              </a:lnSpc>
            </a:pPr>
            <a:endParaRPr lang="en-US" sz="500" dirty="0"/>
          </a:p>
          <a:p>
            <a:pPr lvl="0">
              <a:lnSpc>
                <a:spcPct val="60000"/>
              </a:lnSpc>
            </a:pPr>
            <a:endParaRPr lang="en-US" sz="500" dirty="0"/>
          </a:p>
          <a:p>
            <a:pPr lvl="0">
              <a:lnSpc>
                <a:spcPct val="60000"/>
              </a:lnSpc>
            </a:pPr>
            <a:r>
              <a:rPr lang="nl-NL" sz="1500" dirty="0"/>
              <a:t>(The </a:t>
            </a:r>
            <a:r>
              <a:rPr lang="nl-NL" sz="1500" dirty="0" err="1"/>
              <a:t>presentation</a:t>
            </a:r>
            <a:r>
              <a:rPr lang="nl-NL" sz="1500" dirty="0"/>
              <a:t> </a:t>
            </a:r>
            <a:r>
              <a:rPr lang="nl-NL" sz="1500" dirty="0" err="1"/>
              <a:t>includes</a:t>
            </a:r>
            <a:r>
              <a:rPr lang="nl-NL" sz="1500" dirty="0"/>
              <a:t> </a:t>
            </a:r>
            <a:r>
              <a:rPr lang="nl-NL" sz="1500" dirty="0" err="1"/>
              <a:t>two</a:t>
            </a:r>
            <a:r>
              <a:rPr lang="nl-NL" sz="1500" dirty="0"/>
              <a:t> </a:t>
            </a:r>
            <a:r>
              <a:rPr lang="nl-NL" sz="1500" dirty="0" err="1"/>
              <a:t>lessons</a:t>
            </a:r>
            <a:r>
              <a:rPr lang="nl-NL" sz="1500" dirty="0"/>
              <a:t> of 40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0363-A8E6-4C95-D34C-8B21DDE3A3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769" y="81024"/>
            <a:ext cx="2052946" cy="613461"/>
          </a:xfrm>
        </p:spPr>
        <p:txBody>
          <a:bodyPr/>
          <a:lstStyle/>
          <a:p>
            <a:pPr lvl="0"/>
            <a:r>
              <a:rPr lang="en-US" sz="3200"/>
              <a:t>Gas Boiler</a:t>
            </a:r>
            <a:endParaRPr lang="nl-NL" sz="320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41A7CFF2-0F65-584E-B5FD-91839361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87" y="865324"/>
            <a:ext cx="7911004" cy="5992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14264E7-6CB9-FAC4-615A-3C673B31B705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Explanation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B2BB141-FFE4-8B44-239E-06767CD3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38"/>
            <a:ext cx="12191996" cy="65597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DFC9A-B73E-3374-341A-6F1E5207339C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Explanation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4E0D-2799-FB78-D4C4-BC0A56C4EA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End of lesson 1 = start of lesson 2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19BBE-AB07-066A-740B-7F451990323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Review of last lesson:</a:t>
            </a:r>
          </a:p>
          <a:p>
            <a:pPr lvl="0"/>
            <a:r>
              <a:rPr lang="en-US" dirty="0"/>
              <a:t>And how can you compare two electrical appliances? </a:t>
            </a:r>
          </a:p>
          <a:p>
            <a:pPr lvl="0"/>
            <a:r>
              <a:rPr lang="en-US" dirty="0"/>
              <a:t>What is the difference between and efficiency and cop?</a:t>
            </a:r>
          </a:p>
          <a:p>
            <a:pPr lvl="0"/>
            <a:r>
              <a:rPr lang="en-US" dirty="0"/>
              <a:t> How can you calculate how much energy a device consumes?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C4631-2490-299A-08F6-A65C83B38CEC}"/>
              </a:ext>
            </a:extLst>
          </p:cNvPr>
          <p:cNvSpPr txBox="1"/>
          <p:nvPr/>
        </p:nvSpPr>
        <p:spPr>
          <a:xfrm>
            <a:off x="10559143" y="87087"/>
            <a:ext cx="1544869" cy="3765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Explanation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D0C5-B7FC-3CB7-F9F8-884D2A1B1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17709"/>
            <a:ext cx="8596667" cy="674918"/>
          </a:xfrm>
        </p:spPr>
        <p:txBody>
          <a:bodyPr/>
          <a:lstStyle/>
          <a:p>
            <a:pPr lvl="0"/>
            <a:r>
              <a:rPr lang="en-US"/>
              <a:t>Comparison of Gas boiler and Heat pump</a:t>
            </a:r>
            <a:endParaRPr lang="nl-NL"/>
          </a:p>
        </p:txBody>
      </p:sp>
      <p:pic>
        <p:nvPicPr>
          <p:cNvPr id="3" name="Picture 2" descr="Natural Gas Boiler COP">
            <a:extLst>
              <a:ext uri="{FF2B5EF4-FFF2-40B4-BE49-F238E27FC236}">
                <a16:creationId xmlns:a16="http://schemas.microsoft.com/office/drawing/2014/main" id="{300C2AC4-9547-F2BF-C72A-31BB1CE4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42" y="1285591"/>
            <a:ext cx="6367835" cy="26638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SGHP COP">
            <a:extLst>
              <a:ext uri="{FF2B5EF4-FFF2-40B4-BE49-F238E27FC236}">
                <a16:creationId xmlns:a16="http://schemas.microsoft.com/office/drawing/2014/main" id="{29DEE741-2F98-E099-4313-ADC2F224E9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2388" y="3949467"/>
            <a:ext cx="6671928" cy="23907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Glossary – John Cantor Heat Pumps">
            <a:extLst>
              <a:ext uri="{FF2B5EF4-FFF2-40B4-BE49-F238E27FC236}">
                <a16:creationId xmlns:a16="http://schemas.microsoft.com/office/drawing/2014/main" id="{2C4D46CE-6963-E564-A9A9-B371343581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0264" y="2865949"/>
            <a:ext cx="4267203" cy="6381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2" descr="How to Calculate Efficiency.">
            <a:extLst>
              <a:ext uri="{FF2B5EF4-FFF2-40B4-BE49-F238E27FC236}">
                <a16:creationId xmlns:a16="http://schemas.microsoft.com/office/drawing/2014/main" id="{D4B0D815-54DA-06A8-05B5-62DB5C0A6E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30264" y="3839647"/>
            <a:ext cx="4631829" cy="10201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69C44669-5980-0C82-2212-766F7140D539}"/>
              </a:ext>
            </a:extLst>
          </p:cNvPr>
          <p:cNvSpPr txBox="1"/>
          <p:nvPr/>
        </p:nvSpPr>
        <p:spPr>
          <a:xfrm>
            <a:off x="10559143" y="87087"/>
            <a:ext cx="1544869" cy="3765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Explanation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065C-1697-52F4-1735-D6BBB25BD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664028"/>
          </a:xfrm>
        </p:spPr>
        <p:txBody>
          <a:bodyPr/>
          <a:lstStyle/>
          <a:p>
            <a:pPr lvl="0"/>
            <a:r>
              <a:rPr lang="en-US"/>
              <a:t>Energy Consumption – a comparison</a:t>
            </a:r>
            <a:endParaRPr lang="nl-NL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936006-21D1-9A76-D23F-EECF026B42F3}"/>
              </a:ext>
            </a:extLst>
          </p:cNvPr>
          <p:cNvSpPr txBox="1"/>
          <p:nvPr/>
        </p:nvSpPr>
        <p:spPr>
          <a:xfrm>
            <a:off x="10559143" y="87087"/>
            <a:ext cx="1544869" cy="3765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Explanation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00EBD1-10C8-F054-339F-04634213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5250"/>
              </p:ext>
            </p:extLst>
          </p:nvPr>
        </p:nvGraphicFramePr>
        <p:xfrm>
          <a:off x="1049786" y="1647511"/>
          <a:ext cx="10092424" cy="4034835"/>
        </p:xfrm>
        <a:graphic>
          <a:graphicData uri="http://schemas.openxmlformats.org/drawingml/2006/table">
            <a:tbl>
              <a:tblPr firstRow="1" bandRow="1">
                <a:effectLst/>
                <a:tableStyleId>{16D9F66E-5EB9-4882-86FB-DCBF35E3C3E4}</a:tableStyleId>
              </a:tblPr>
              <a:tblGrid>
                <a:gridCol w="5012128">
                  <a:extLst>
                    <a:ext uri="{9D8B030D-6E8A-4147-A177-3AD203B41FA5}">
                      <a16:colId xmlns:a16="http://schemas.microsoft.com/office/drawing/2014/main" val="366795275"/>
                    </a:ext>
                  </a:extLst>
                </a:gridCol>
                <a:gridCol w="5080296">
                  <a:extLst>
                    <a:ext uri="{9D8B030D-6E8A-4147-A177-3AD203B41FA5}">
                      <a16:colId xmlns:a16="http://schemas.microsoft.com/office/drawing/2014/main" val="2303921838"/>
                    </a:ext>
                  </a:extLst>
                </a:gridCol>
              </a:tblGrid>
              <a:tr h="1346719">
                <a:tc gridSpan="2"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rgbClr val="000000"/>
                          </a:solidFill>
                        </a:rPr>
                        <a:t>150 sq meter house requires 72630 BTU for maintaining desired temperature for 1 hour,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</a:rPr>
                        <a:t>compare the energy required 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</a:rPr>
                        <a:t>by HR Boiler and a heat pump.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sz="1800" b="0" kern="1200" dirty="0">
                          <a:solidFill>
                            <a:srgbClr val="000000"/>
                          </a:solidFill>
                        </a:rPr>
                        <a:t>1 kWh = 3412 BTUs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24851"/>
                  </a:ext>
                </a:extLst>
              </a:tr>
              <a:tr h="1199656">
                <a:tc>
                  <a:txBody>
                    <a:bodyPr/>
                    <a:lstStyle/>
                    <a:p>
                      <a:pPr lvl="0"/>
                      <a:r>
                        <a:rPr lang="nl-NL" sz="1800" b="0" u="sng" kern="1200">
                          <a:solidFill>
                            <a:srgbClr val="000000"/>
                          </a:solidFill>
                        </a:rPr>
                        <a:t>Commercial HR Boiler (gas)</a:t>
                      </a:r>
                      <a:br>
                        <a:rPr lang="nl-NL"/>
                      </a:br>
                      <a:r>
                        <a:rPr lang="nl-NL" sz="1800" b="0" kern="1200">
                          <a:solidFill>
                            <a:srgbClr val="000000"/>
                          </a:solidFill>
                        </a:rPr>
                        <a:t>REMEHa Quinta ACE </a:t>
                      </a:r>
                    </a:p>
                    <a:p>
                      <a:pPr lvl="0"/>
                      <a:r>
                        <a:rPr lang="nl-NL" sz="1800" b="0" kern="1200">
                          <a:solidFill>
                            <a:srgbClr val="000000"/>
                          </a:solidFill>
                        </a:rPr>
                        <a:t>Efficiency: 98%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0" u="sng" kern="1200">
                          <a:solidFill>
                            <a:srgbClr val="000000"/>
                          </a:solidFill>
                        </a:rPr>
                        <a:t>Commercial Heat Pump</a:t>
                      </a:r>
                      <a:br>
                        <a:rPr lang="en-US"/>
                      </a:br>
                      <a:r>
                        <a:rPr lang="en-US" sz="1800" b="0" kern="1200">
                          <a:solidFill>
                            <a:srgbClr val="000000"/>
                          </a:solidFill>
                        </a:rPr>
                        <a:t>NIBE F2040</a:t>
                      </a:r>
                    </a:p>
                    <a:p>
                      <a:pPr lvl="0"/>
                      <a:r>
                        <a:rPr lang="en-US" sz="1800" b="0" kern="1200">
                          <a:solidFill>
                            <a:srgbClr val="000000"/>
                          </a:solidFill>
                        </a:rPr>
                        <a:t>COP: up to 4.7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32738"/>
                  </a:ext>
                </a:extLst>
              </a:tr>
              <a:tr h="148846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>
                          <a:solidFill>
                            <a:srgbClr val="000000"/>
                          </a:solidFill>
                        </a:rPr>
                        <a:t>Energy Consumption in kWh </a:t>
                      </a:r>
                    </a:p>
                    <a:p>
                      <a:pPr lvl="1"/>
                      <a:r>
                        <a:rPr lang="en-US" sz="1800" b="0" kern="1200">
                          <a:solidFill>
                            <a:srgbClr val="000000"/>
                          </a:solidFill>
                        </a:rPr>
                        <a:t>= BTUs required / (efficiency * BTUs per kWh)</a:t>
                      </a:r>
                      <a:br>
                        <a:rPr lang="en-US"/>
                      </a:br>
                      <a:r>
                        <a:rPr lang="en-US" sz="1800" b="0" kern="1200">
                          <a:solidFill>
                            <a:srgbClr val="000000"/>
                          </a:solidFill>
                        </a:rPr>
                        <a:t>= 72630 / (0.98 * 3412)</a:t>
                      </a:r>
                      <a:br>
                        <a:rPr lang="en-US"/>
                      </a:br>
                      <a:r>
                        <a:rPr lang="en-US" sz="1800" b="0" kern="1200">
                          <a:solidFill>
                            <a:srgbClr val="000000"/>
                          </a:solidFill>
                        </a:rPr>
                        <a:t>= 21.71 kWh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rgbClr val="000000"/>
                          </a:solidFill>
                        </a:rPr>
                        <a:t>Energy consumption in kWh </a:t>
                      </a:r>
                    </a:p>
                    <a:p>
                      <a:pPr lvl="1"/>
                      <a:r>
                        <a:rPr lang="en-US" sz="1800" b="0" kern="1200" dirty="0">
                          <a:solidFill>
                            <a:srgbClr val="000000"/>
                          </a:solidFill>
                        </a:rPr>
                        <a:t>  = BTUs required / (COP * BTUs per kWh)</a:t>
                      </a:r>
                      <a:br>
                        <a:rPr lang="en-US" dirty="0"/>
                      </a:br>
                      <a:r>
                        <a:rPr lang="en-US" sz="1800" b="0" kern="1200" dirty="0">
                          <a:solidFill>
                            <a:srgbClr val="000000"/>
                          </a:solidFill>
                        </a:rPr>
                        <a:t>  = 72630 / (4.7 * 3412)</a:t>
                      </a:r>
                      <a:br>
                        <a:rPr lang="en-US" dirty="0"/>
                      </a:br>
                      <a:r>
                        <a:rPr lang="en-US" sz="1800" b="0" kern="1200" dirty="0">
                          <a:solidFill>
                            <a:srgbClr val="000000"/>
                          </a:solidFill>
                        </a:rPr>
                        <a:t>  = 4.54 kWh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522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66B94BD-4DAD-ABFB-829B-8B4F86CFA825}"/>
              </a:ext>
            </a:extLst>
          </p:cNvPr>
          <p:cNvSpPr txBox="1"/>
          <p:nvPr/>
        </p:nvSpPr>
        <p:spPr>
          <a:xfrm>
            <a:off x="10559143" y="87087"/>
            <a:ext cx="1544869" cy="3765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</a:t>
            </a: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laboration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3" name="Picture 2" descr="Premium Photo | Reduce global warming sustainable development and green ...">
            <a:extLst>
              <a:ext uri="{FF2B5EF4-FFF2-40B4-BE49-F238E27FC236}">
                <a16:creationId xmlns:a16="http://schemas.microsoft.com/office/drawing/2014/main" id="{B93AD7C9-0EDE-864D-21BD-C5FE9304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56219" y="2239978"/>
            <a:ext cx="6670099" cy="46180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6D607FBB-3FDC-C2EA-4EBD-AB00E818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7998">
            <a:off x="2709431" y="219666"/>
            <a:ext cx="5928759" cy="6418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817679E2-19AF-B7CE-C479-FF523EC13279}"/>
              </a:ext>
            </a:extLst>
          </p:cNvPr>
          <p:cNvSpPr txBox="1"/>
          <p:nvPr/>
        </p:nvSpPr>
        <p:spPr>
          <a:xfrm>
            <a:off x="141512" y="87087"/>
            <a:ext cx="4349462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rPr>
              <a:t>Replacing Gas Boiler with Heat Pumps</a:t>
            </a:r>
            <a:endParaRPr lang="nl-NL" sz="2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A7E9-4ADC-F079-375B-3C99438239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Replacing Gas Boilers with Heat Pumps</a:t>
            </a:r>
            <a:br>
              <a:rPr lang="nl-NL"/>
            </a:b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C8E5-890C-8611-9CB4-4706C35C55F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Group discussion:</a:t>
            </a:r>
          </a:p>
          <a:p>
            <a:pPr lvl="0"/>
            <a:r>
              <a:rPr lang="en-US"/>
              <a:t> about the questions( with extra attention to the question: </a:t>
            </a:r>
          </a:p>
          <a:p>
            <a:pPr marL="0" lvl="0" indent="0">
              <a:buNone/>
            </a:pPr>
            <a:r>
              <a:rPr lang="en-US"/>
              <a:t>Should we replace gas boilers with heat pumps?)</a:t>
            </a:r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E299C-CDA5-924A-053B-23162C769AAA}"/>
              </a:ext>
            </a:extLst>
          </p:cNvPr>
          <p:cNvSpPr txBox="1"/>
          <p:nvPr/>
        </p:nvSpPr>
        <p:spPr>
          <a:xfrm>
            <a:off x="10559143" y="87087"/>
            <a:ext cx="154486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</a:t>
            </a: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laboration &amp; Evaluation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3A79-5D5D-C687-4FE7-A26398A308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200" b="1"/>
              <a:t>Replacing Gas boilers with Heat pumps</a:t>
            </a:r>
            <a:br>
              <a:rPr lang="en-US" sz="3200" b="1"/>
            </a:br>
            <a:br>
              <a:rPr lang="en-US" sz="3200" b="1"/>
            </a:br>
            <a:r>
              <a:rPr lang="en-US" sz="2400"/>
              <a:t>Short lesson evaluation (closed-ended questions)</a:t>
            </a:r>
            <a:br>
              <a:rPr lang="en-US" sz="2400"/>
            </a:br>
            <a:br>
              <a:rPr lang="en-US" sz="2400" b="1"/>
            </a:br>
            <a:endParaRPr lang="nl-NL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BD5C1-A83C-F037-DE90-4AE320583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394859"/>
            <a:ext cx="8596667" cy="3646499"/>
          </a:xfrm>
        </p:spPr>
        <p:txBody>
          <a:bodyPr/>
          <a:lstStyle/>
          <a:p>
            <a:pPr lvl="0"/>
            <a:r>
              <a:rPr lang="en-US"/>
              <a:t> Short lesson evaluation (closed-ended questions);</a:t>
            </a:r>
          </a:p>
          <a:p>
            <a:pPr lvl="0"/>
            <a:r>
              <a:rPr lang="en-US"/>
              <a:t> Did you learn anything? </a:t>
            </a:r>
          </a:p>
          <a:p>
            <a:pPr lvl="0"/>
            <a:r>
              <a:rPr lang="en-US"/>
              <a:t> Was it difficult?  </a:t>
            </a:r>
          </a:p>
          <a:p>
            <a:pPr lvl="0"/>
            <a:r>
              <a:rPr lang="en-US"/>
              <a:t>Was it more fun than a regular theory lesson?</a:t>
            </a:r>
          </a:p>
          <a:p>
            <a:pPr lvl="0"/>
            <a:r>
              <a:rPr lang="en-US"/>
              <a:t> Have you put in more effort than usual? </a:t>
            </a:r>
          </a:p>
          <a:p>
            <a:pPr lvl="0"/>
            <a:r>
              <a:rPr lang="en-US"/>
              <a:t> Would you like to have a lesson like this more often? </a:t>
            </a:r>
          </a:p>
          <a:p>
            <a:pPr lvl="0"/>
            <a:r>
              <a:rPr lang="en-US"/>
              <a:t>Homework question: </a:t>
            </a:r>
          </a:p>
          <a:p>
            <a:pPr marL="0" lvl="0" indent="0">
              <a:buNone/>
            </a:pPr>
            <a:r>
              <a:rPr lang="en-US"/>
              <a:t>    • Can you explain to your parents why should we replace the gas boiler with      heat pump?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C8BE9-FA05-B8AD-5725-987E589C1E9C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</a:t>
            </a: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valuation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5CC5-8824-C765-E3A7-4D0FF5A95F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Comments by Mentor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B2187-447E-F416-AF2A-D5F9D6D7F3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Mentor found the topic to be relevant and interesting. </a:t>
            </a:r>
          </a:p>
          <a:p>
            <a:pPr lvl="0"/>
            <a:r>
              <a:rPr lang="en-US"/>
              <a:t>She was concerned about the student’s behavior in the classroom.</a:t>
            </a:r>
          </a:p>
          <a:p>
            <a:pPr lvl="0"/>
            <a:r>
              <a:rPr lang="en-US"/>
              <a:t>       All the students may not participate in the lesson.</a:t>
            </a:r>
          </a:p>
          <a:p>
            <a:pPr lvl="0"/>
            <a:r>
              <a:rPr lang="en-US"/>
              <a:t>       It might take more time than estimated.</a:t>
            </a:r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561B757-B320-5586-6ACC-9F1BA491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15412F7-8ACE-9062-BF03-2FE12A7AC9C0}"/>
              </a:ext>
            </a:extLst>
          </p:cNvPr>
          <p:cNvSpPr txBox="1"/>
          <p:nvPr/>
        </p:nvSpPr>
        <p:spPr>
          <a:xfrm>
            <a:off x="1539428" y="5150732"/>
            <a:ext cx="420161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Thank you !</a:t>
            </a:r>
            <a:endParaRPr lang="nl-NL" sz="40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FF4-410D-A400-D078-147EA03769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35668"/>
            <a:ext cx="8596667" cy="952109"/>
          </a:xfrm>
        </p:spPr>
        <p:txBody>
          <a:bodyPr>
            <a:normAutofit fontScale="90000"/>
          </a:bodyPr>
          <a:lstStyle/>
          <a:p>
            <a:pPr lvl="0"/>
            <a:r>
              <a:rPr lang="en-US" sz="2600">
                <a:solidFill>
                  <a:srgbClr val="000000"/>
                </a:solidFill>
              </a:rPr>
              <a:t>Lesson Layout</a:t>
            </a:r>
            <a:br>
              <a:rPr lang="en-US" sz="2600"/>
            </a:br>
            <a:br>
              <a:rPr lang="en-US" sz="2600"/>
            </a:br>
            <a:r>
              <a:rPr lang="en-US" sz="2300"/>
              <a:t>Lesson 1</a:t>
            </a:r>
            <a:endParaRPr lang="nl-NL" sz="230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0411DD4-1EBC-D6D0-D7F5-3D7E34D005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" y="1828800"/>
          <a:ext cx="9022060" cy="45618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04412">
                  <a:extLst>
                    <a:ext uri="{9D8B030D-6E8A-4147-A177-3AD203B41FA5}">
                      <a16:colId xmlns:a16="http://schemas.microsoft.com/office/drawing/2014/main" val="1543975403"/>
                    </a:ext>
                  </a:extLst>
                </a:gridCol>
                <a:gridCol w="1804412">
                  <a:extLst>
                    <a:ext uri="{9D8B030D-6E8A-4147-A177-3AD203B41FA5}">
                      <a16:colId xmlns:a16="http://schemas.microsoft.com/office/drawing/2014/main" val="3336878039"/>
                    </a:ext>
                  </a:extLst>
                </a:gridCol>
                <a:gridCol w="1804412">
                  <a:extLst>
                    <a:ext uri="{9D8B030D-6E8A-4147-A177-3AD203B41FA5}">
                      <a16:colId xmlns:a16="http://schemas.microsoft.com/office/drawing/2014/main" val="3185229340"/>
                    </a:ext>
                  </a:extLst>
                </a:gridCol>
                <a:gridCol w="1804412">
                  <a:extLst>
                    <a:ext uri="{9D8B030D-6E8A-4147-A177-3AD203B41FA5}">
                      <a16:colId xmlns:a16="http://schemas.microsoft.com/office/drawing/2014/main" val="1258236322"/>
                    </a:ext>
                  </a:extLst>
                </a:gridCol>
                <a:gridCol w="1804412">
                  <a:extLst>
                    <a:ext uri="{9D8B030D-6E8A-4147-A177-3AD203B41FA5}">
                      <a16:colId xmlns:a16="http://schemas.microsoft.com/office/drawing/2014/main" val="1414667031"/>
                    </a:ext>
                  </a:extLst>
                </a:gridCol>
              </a:tblGrid>
              <a:tr h="760305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5E phase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Work form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Group division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Lesson material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Estimated time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28478"/>
                  </a:ext>
                </a:extLst>
              </a:tr>
              <a:tr h="760305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Engagement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Instruction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Whole Class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ppt, video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5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27733"/>
                  </a:ext>
                </a:extLst>
              </a:tr>
              <a:tr h="760305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Engagement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Whole class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ppt, white Board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10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13091"/>
                  </a:ext>
                </a:extLst>
              </a:tr>
              <a:tr h="760305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Exploration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Group work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3-4 students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ppt, worksheet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10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59218"/>
                  </a:ext>
                </a:extLst>
              </a:tr>
              <a:tr h="760305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Exploration &amp;</a:t>
                      </a:r>
                    </a:p>
                    <a:p>
                      <a:pPr lvl="0"/>
                      <a:r>
                        <a:rPr lang="en-US"/>
                        <a:t>Evaluation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Interaction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Whole class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ppt, worksheet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5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028215"/>
                  </a:ext>
                </a:extLst>
              </a:tr>
              <a:tr h="760305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Explanation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Instruction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Whole class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10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943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C286-B7BE-3157-FE1A-E74A4D608F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Lesson 2</a:t>
            </a:r>
            <a:endParaRPr lang="nl-NL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B35CE6AA-8E7E-6B81-9D63-78525E44E1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90"/>
          <a:ext cx="9106235" cy="23926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21247">
                  <a:extLst>
                    <a:ext uri="{9D8B030D-6E8A-4147-A177-3AD203B41FA5}">
                      <a16:colId xmlns:a16="http://schemas.microsoft.com/office/drawing/2014/main" val="2302151740"/>
                    </a:ext>
                  </a:extLst>
                </a:gridCol>
                <a:gridCol w="1821247">
                  <a:extLst>
                    <a:ext uri="{9D8B030D-6E8A-4147-A177-3AD203B41FA5}">
                      <a16:colId xmlns:a16="http://schemas.microsoft.com/office/drawing/2014/main" val="1927113148"/>
                    </a:ext>
                  </a:extLst>
                </a:gridCol>
                <a:gridCol w="1821247">
                  <a:extLst>
                    <a:ext uri="{9D8B030D-6E8A-4147-A177-3AD203B41FA5}">
                      <a16:colId xmlns:a16="http://schemas.microsoft.com/office/drawing/2014/main" val="3434646982"/>
                    </a:ext>
                  </a:extLst>
                </a:gridCol>
                <a:gridCol w="1821247">
                  <a:extLst>
                    <a:ext uri="{9D8B030D-6E8A-4147-A177-3AD203B41FA5}">
                      <a16:colId xmlns:a16="http://schemas.microsoft.com/office/drawing/2014/main" val="2296895110"/>
                    </a:ext>
                  </a:extLst>
                </a:gridCol>
                <a:gridCol w="1821247">
                  <a:extLst>
                    <a:ext uri="{9D8B030D-6E8A-4147-A177-3AD203B41FA5}">
                      <a16:colId xmlns:a16="http://schemas.microsoft.com/office/drawing/2014/main" val="1527889872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5E Phase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Work Form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Group Division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Lesson Material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Estimated time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7687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Explanation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instruction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Whole class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15minutes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170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Elaboration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group work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3-4 people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ppt, work sheet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15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69426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Elaboration &amp; </a:t>
                      </a:r>
                    </a:p>
                    <a:p>
                      <a:pPr lvl="0"/>
                      <a:r>
                        <a:rPr lang="en-US"/>
                        <a:t>Evaluation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Interaction 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whole class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ppt, work sheet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5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7571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Evaluation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Interaction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whole class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ppt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5 minutes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2758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ADA7864-569F-3E41-B798-6F3A8432F57C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w="19046" cap="rnd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CEB3363-F2FB-29D2-0A09-0584E5CFD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230" y="2530693"/>
            <a:ext cx="7494367" cy="2803312"/>
          </a:xfr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7E3E1B1-E9CE-E4CA-1793-CC01482C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1" y="2407916"/>
            <a:ext cx="6742300" cy="25660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EDE7E86F-841F-949C-7916-6DE2AFD51A60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Engagement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C8DD-BAC3-5537-921F-EC75BFCBEA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Video on heat pump and advantages of using it</a:t>
            </a:r>
            <a:endParaRPr lang="nl-NL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41C2F-7D0F-0E68-4DBA-1C9CB699A9D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Add 2 minutes video</a:t>
            </a:r>
            <a:endParaRPr lang="nl-NL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3781F9F-8321-477D-A15D-078CE52B19AD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Engagement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A9497C3-A489-5955-02B0-8CFEF9A6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1" y="1386843"/>
            <a:ext cx="8848575" cy="44094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3F569772-CC3F-2313-B359-93DF65BDDB15}"/>
              </a:ext>
            </a:extLst>
          </p:cNvPr>
          <p:cNvSpPr txBox="1"/>
          <p:nvPr/>
        </p:nvSpPr>
        <p:spPr>
          <a:xfrm>
            <a:off x="3050538" y="3244336"/>
            <a:ext cx="6101077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https://youtu.be/iQaycSD5GWE?si=PMjmXuW7zT0w3V9c</a:t>
            </a: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EDE5-5E71-2F24-C6DE-CAD38A9660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Prior knowledge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299A-6F63-A08E-F1C6-17860960EF7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Heat</a:t>
            </a:r>
          </a:p>
          <a:p>
            <a:pPr lvl="0"/>
            <a:r>
              <a:rPr lang="en-US"/>
              <a:t>Thermal Effects</a:t>
            </a:r>
          </a:p>
          <a:p>
            <a:pPr lvl="0"/>
            <a:r>
              <a:rPr lang="en-US"/>
              <a:t>Law of Conservation of Energy</a:t>
            </a:r>
          </a:p>
          <a:p>
            <a:pPr lvl="0"/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096EE-34FA-34E4-98F0-91A25C923293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Engagement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7F36-45BA-6226-C9A4-87CA219915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375918"/>
            <a:ext cx="8596667" cy="2214877"/>
          </a:xfrm>
        </p:spPr>
        <p:txBody>
          <a:bodyPr/>
          <a:lstStyle/>
          <a:p>
            <a:pPr lvl="0"/>
            <a:r>
              <a:rPr lang="en-US" b="1" dirty="0"/>
              <a:t>Replacing Gas boilers with Heat pumps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Group Discussion:</a:t>
            </a:r>
            <a:endParaRPr lang="nl-N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77EA-FCC0-1E76-0506-03B54209A0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5247" y="2489197"/>
            <a:ext cx="8596667" cy="3826480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[</a:t>
            </a:r>
            <a:r>
              <a:rPr lang="en-US" sz="2000" dirty="0"/>
              <a:t>The questions stated below will be asked to get the general discussion started in the classroom.]</a:t>
            </a:r>
          </a:p>
          <a:p>
            <a:pPr lvl="0"/>
            <a:r>
              <a:rPr lang="en-US" dirty="0"/>
              <a:t>What does energy use have to do with the climate? </a:t>
            </a:r>
          </a:p>
          <a:p>
            <a:pPr lvl="0"/>
            <a:r>
              <a:rPr lang="en-US" dirty="0"/>
              <a:t>What are the popular methods used for heating? </a:t>
            </a:r>
          </a:p>
          <a:p>
            <a:pPr lvl="0"/>
            <a:r>
              <a:rPr lang="en-US" dirty="0"/>
              <a:t>What is gas boiler?</a:t>
            </a:r>
          </a:p>
          <a:p>
            <a:pPr lvl="0"/>
            <a:r>
              <a:rPr lang="en-US" dirty="0"/>
              <a:t>What is a heat pump?</a:t>
            </a:r>
          </a:p>
          <a:p>
            <a:pPr lvl="0"/>
            <a:r>
              <a:rPr lang="en-US" dirty="0"/>
              <a:t> Do you ever use a gas boiler or heat pump at home? </a:t>
            </a:r>
          </a:p>
          <a:p>
            <a:pPr lvl="0"/>
            <a:r>
              <a:rPr lang="en-US" dirty="0"/>
              <a:t>What are the advantages of about Heat pump? What are the disadvantages of  heat pump?</a:t>
            </a: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7CD85-950D-AB2F-9FF3-D7E6A91B3C45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Engagement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2AEC2ED4-DA17-747D-36AB-DE905CED7477}"/>
              </a:ext>
            </a:extLst>
          </p:cNvPr>
          <p:cNvSpPr txBox="1"/>
          <p:nvPr/>
        </p:nvSpPr>
        <p:spPr>
          <a:xfrm>
            <a:off x="10596881" y="94265"/>
            <a:ext cx="15071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Exploration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B749583B-2467-767F-265B-FFA56BC2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4889">
            <a:off x="2363231" y="-222720"/>
            <a:ext cx="7465545" cy="7704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376D5E-12F4-8F36-A78A-638F4192ECAC}"/>
              </a:ext>
            </a:extLst>
          </p:cNvPr>
          <p:cNvSpPr txBox="1"/>
          <p:nvPr/>
        </p:nvSpPr>
        <p:spPr>
          <a:xfrm>
            <a:off x="104168" y="94265"/>
            <a:ext cx="774345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rPr>
              <a:t>Replacing Gas boilers with Heat pumps</a:t>
            </a:r>
            <a:endParaRPr lang="nl-NL" sz="3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E473-CA16-6C16-594B-A8A9320E33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Replacing Gas Boilers with Heat Pumps</a:t>
            </a:r>
            <a:endParaRPr lang="nl-NL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9227EE5-B983-966B-1CA9-985AE1312382}"/>
              </a:ext>
            </a:extLst>
          </p:cNvPr>
          <p:cNvSpPr txBox="1"/>
          <p:nvPr/>
        </p:nvSpPr>
        <p:spPr>
          <a:xfrm>
            <a:off x="10464795" y="94265"/>
            <a:ext cx="163921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Exploration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          &amp;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Evaluation</a:t>
            </a:r>
            <a:endParaRPr lang="nl-NL" sz="1800" b="1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DCB732E-6C17-6984-A66B-ED428A86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365" y="1371600"/>
            <a:ext cx="6011631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9B5CE-1C2F-F3FD-9D96-3C56C9D43B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160590"/>
            <a:ext cx="8596667" cy="3881435"/>
          </a:xfrm>
        </p:spPr>
        <p:txBody>
          <a:bodyPr/>
          <a:lstStyle/>
          <a:p>
            <a:pPr lvl="0"/>
            <a:r>
              <a:rPr lang="en-US"/>
              <a:t>Group discussion: </a:t>
            </a:r>
          </a:p>
          <a:p>
            <a:pPr lvl="0"/>
            <a:r>
              <a:rPr lang="en-US"/>
              <a:t>Discuss answers and ask questions: </a:t>
            </a:r>
          </a:p>
          <a:p>
            <a:pPr lvl="1"/>
            <a:r>
              <a:rPr lang="en-US"/>
              <a:t>Are your sources reliable? </a:t>
            </a:r>
          </a:p>
          <a:p>
            <a:pPr lvl="1"/>
            <a:r>
              <a:rPr lang="en-US"/>
              <a:t>Who doesn't benefit from replacing gas boilers with heat pump?</a:t>
            </a:r>
          </a:p>
          <a:p>
            <a:pPr lvl="1"/>
            <a:r>
              <a:rPr lang="en-US"/>
              <a:t>What are the new standards for heating from 2026?</a:t>
            </a:r>
          </a:p>
          <a:p>
            <a:pPr lvl="1"/>
            <a:r>
              <a:rPr lang="en-US"/>
              <a:t>What are the Dutch government policies to encourage the</a:t>
            </a:r>
          </a:p>
          <a:p>
            <a:pPr marL="457200" lvl="1" indent="0">
              <a:buNone/>
            </a:pPr>
            <a:r>
              <a:rPr lang="en-US"/>
              <a:t>     installation of heat pump?</a:t>
            </a:r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2737</TotalTime>
  <Words>697</Words>
  <Application>Microsoft Office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Trebuchet MS</vt:lpstr>
      <vt:lpstr>Wingdings 3</vt:lpstr>
      <vt:lpstr>Facet</vt:lpstr>
      <vt:lpstr>  Shall we replace the gas boilers with heat pumps? </vt:lpstr>
      <vt:lpstr>Lesson Layout  Lesson 1</vt:lpstr>
      <vt:lpstr>Lesson 2</vt:lpstr>
      <vt:lpstr>PowerPoint Presentation</vt:lpstr>
      <vt:lpstr>Video on heat pump and advantages of using it</vt:lpstr>
      <vt:lpstr>Prior knowledge</vt:lpstr>
      <vt:lpstr>Replacing Gas boilers with Heat pumps   Group Discussion:</vt:lpstr>
      <vt:lpstr>PowerPoint Presentation</vt:lpstr>
      <vt:lpstr>Replacing Gas Boilers with Heat Pumps</vt:lpstr>
      <vt:lpstr>Gas Boiler</vt:lpstr>
      <vt:lpstr>PowerPoint Presentation</vt:lpstr>
      <vt:lpstr>End of lesson 1 = start of lesson 2</vt:lpstr>
      <vt:lpstr>Comparison of Gas boiler and Heat pump</vt:lpstr>
      <vt:lpstr>Energy Consumption – a comparison</vt:lpstr>
      <vt:lpstr>PowerPoint Presentation</vt:lpstr>
      <vt:lpstr>Replacing Gas Boilers with Heat Pumps </vt:lpstr>
      <vt:lpstr>Replacing Gas boilers with Heat pumps  Short lesson evaluation (closed-ended questions)  </vt:lpstr>
      <vt:lpstr>Comments by Mentor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“For climate, we should replace gas boilers with heat pumps”</dc:title>
  <dc:creator>Sangeetha Joseph</dc:creator>
  <cp:lastModifiedBy>Sangeetha Joseph</cp:lastModifiedBy>
  <cp:revision>46</cp:revision>
  <dcterms:created xsi:type="dcterms:W3CDTF">2024-05-20T08:54:17Z</dcterms:created>
  <dcterms:modified xsi:type="dcterms:W3CDTF">2024-06-23T21:59:02Z</dcterms:modified>
</cp:coreProperties>
</file>